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4"/>
  </p:notesMasterIdLst>
  <p:sldIdLst>
    <p:sldId id="256" r:id="rId2"/>
    <p:sldId id="268" r:id="rId3"/>
    <p:sldId id="269" r:id="rId4"/>
    <p:sldId id="295" r:id="rId5"/>
    <p:sldId id="265" r:id="rId6"/>
    <p:sldId id="288" r:id="rId7"/>
    <p:sldId id="266" r:id="rId8"/>
    <p:sldId id="271" r:id="rId9"/>
    <p:sldId id="274" r:id="rId10"/>
    <p:sldId id="296" r:id="rId11"/>
    <p:sldId id="275" r:id="rId12"/>
    <p:sldId id="282" r:id="rId13"/>
    <p:sldId id="291" r:id="rId14"/>
    <p:sldId id="261" r:id="rId15"/>
    <p:sldId id="277" r:id="rId16"/>
    <p:sldId id="273" r:id="rId17"/>
    <p:sldId id="292" r:id="rId18"/>
    <p:sldId id="262" r:id="rId19"/>
    <p:sldId id="287" r:id="rId20"/>
    <p:sldId id="272" r:id="rId21"/>
    <p:sldId id="293" r:id="rId22"/>
    <p:sldId id="29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7513" autoAdjust="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04ED-965B-4F02-AA2B-0482E0BCBB8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BB6A-B67E-4E72-8B18-3C21C3AA1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BB6A-B67E-4E72-8B18-3C21C3AA1B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Morphological similarities:</a:t>
            </a:r>
            <a:r>
              <a:rPr lang="en-US" baseline="0" dirty="0" smtClean="0"/>
              <a:t> Mitochondrial structure (cristae are flattened), motile state (a single posterior facing flagellum).  Insects and some other arthropods and crustaceans are the animals that produce chitin.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BB6A-B67E-4E72-8B18-3C21C3AA1B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9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BB6A-B67E-4E72-8B18-3C21C3AA1B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Tuber </a:t>
            </a:r>
            <a:r>
              <a:rPr lang="en-US" dirty="0" err="1" smtClean="0"/>
              <a:t>Geastrum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BB6A-B67E-4E72-8B18-3C21C3AA1B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Dictyophora</a:t>
            </a:r>
            <a:r>
              <a:rPr lang="en-US" dirty="0" smtClean="0"/>
              <a:t> and </a:t>
            </a:r>
            <a:r>
              <a:rPr lang="en-US" dirty="0" err="1" smtClean="0"/>
              <a:t>Pseudoculus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BB6A-B67E-4E72-8B18-3C21C3AA1B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Laetiporus</a:t>
            </a:r>
            <a:r>
              <a:rPr lang="en-US" dirty="0" smtClean="0"/>
              <a:t> and </a:t>
            </a:r>
            <a:r>
              <a:rPr lang="en-US" dirty="0" err="1" smtClean="0"/>
              <a:t>Phaeolus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BB6A-B67E-4E72-8B18-3C21C3AA1B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https://commons.wikimedia.org/wiki/File:Aleuria_aurantia_1.jpg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0BB6A-B67E-4E72-8B18-3C21C3AA1B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D36A5-57EC-4B6E-B64F-40B2EEF079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E95F4-2D3D-446F-8840-293F2CCA7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832DD-5531-4D15-9C10-666F6AE9B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07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EF42-459C-4ABF-9518-7646EF587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A0DAE-5E92-4A17-8BC6-4228BBEDA9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952AA-36B6-4CC0-84F9-C94183C444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64D7C-1A1B-4084-9DA5-F76BD88EB9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CC4A7-DC08-4535-AE6D-C8C5D3CD0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1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1CD-2F29-40B6-B278-1A29EF887A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01685-14EE-4A1A-9B39-EAFF34F15C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31580-60A4-4034-BE80-4FA7AF0DD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568D2-34A6-45FF-90A3-3B3139B11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099292-84B7-4155-9FDB-077150108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4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rKJAojmB1Y" TargetMode="External"/><Relationship Id="rId2" Type="http://schemas.openxmlformats.org/officeDocument/2006/relationships/hyperlink" Target="https://www.youtube.com/watch?v=Z4gK5Kuy1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youtube.com/watch?v=z3bMDr-WLCs%60&amp;feature=related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User:Heliodor" TargetMode="External"/><Relationship Id="rId13" Type="http://schemas.openxmlformats.org/officeDocument/2006/relationships/hyperlink" Target="https://commons.wikimedia.org/wiki/File:Hydnellum_ferrugineum_59272.jpg" TargetMode="External"/><Relationship Id="rId3" Type="http://schemas.openxmlformats.org/officeDocument/2006/relationships/hyperlink" Target="https://commons.wikimedia.org/wiki/File:Huitlacoche2.jpg" TargetMode="External"/><Relationship Id="rId7" Type="http://schemas.openxmlformats.org/officeDocument/2006/relationships/hyperlink" Target="https://commons.wikimedia.org/wiki/File:Morelasci.jpg" TargetMode="External"/><Relationship Id="rId12" Type="http://schemas.openxmlformats.org/officeDocument/2006/relationships/hyperlink" Target="http://www.mushroomobserver.org/observer/show_user/931" TargetMode="External"/><Relationship Id="rId2" Type="http://schemas.openxmlformats.org/officeDocument/2006/relationships/hyperlink" Target="https://commons.wikimedia.org/wiki/File:Photosynthesi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Aardbei_Lambada_vruchtrot_Botrytis_cinerea.jpg" TargetMode="External"/><Relationship Id="rId11" Type="http://schemas.openxmlformats.org/officeDocument/2006/relationships/hyperlink" Target="https://commons.wikimedia.org/wiki/File:Suillus_americanus_53663.jpg" TargetMode="External"/><Relationship Id="rId5" Type="http://schemas.openxmlformats.org/officeDocument/2006/relationships/hyperlink" Target="https://commons.wikimedia.org/wiki/File:A_fungus_-_Onygena_equina_-_geograph.org.uk_-_920334.jpg" TargetMode="External"/><Relationship Id="rId10" Type="http://schemas.openxmlformats.org/officeDocument/2006/relationships/hyperlink" Target="https://commons.wikimedia.org/wiki/File:Lactarius_indigo_48568.jpg" TargetMode="External"/><Relationship Id="rId4" Type="http://schemas.openxmlformats.org/officeDocument/2006/relationships/hyperlink" Target="https://commons.wikimedia.org/wiki/File:Bleu_de_Gex.jpg" TargetMode="External"/><Relationship Id="rId9" Type="http://schemas.openxmlformats.org/officeDocument/2006/relationships/hyperlink" Target="https://commons.wikimedia.org/wiki/File:Grapevinesnail_0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2007-07-14 Cantharellus cibar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43038" y="22066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225550" y="26574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968375" y="21653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6000" dirty="0" smtClean="0">
                <a:solidFill>
                  <a:schemeClr val="accent3"/>
                </a:solidFill>
              </a:rPr>
              <a:t>Kingdom Fungi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7630" y="6400800"/>
            <a:ext cx="31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Photo by Andreas </a:t>
            </a:r>
            <a:r>
              <a:rPr lang="en-US" sz="2000" dirty="0" err="1" smtClean="0">
                <a:solidFill>
                  <a:schemeClr val="bg1"/>
                </a:solidFill>
              </a:rPr>
              <a:t>Kunze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Spore Print Activity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0" y="2438400"/>
            <a:ext cx="23622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2438400"/>
            <a:ext cx="118872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762000" y="1295400"/>
            <a:ext cx="571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Book Antiqua" panose="02040602050305030304" pitchFamily="18" charset="0"/>
              </a:rPr>
              <a:t>Make a spore </a:t>
            </a:r>
            <a:r>
              <a:rPr lang="en-US" b="1" dirty="0" smtClean="0">
                <a:latin typeface="Book Antiqua" panose="02040602050305030304" pitchFamily="18" charset="0"/>
              </a:rPr>
              <a:t>print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Choose a mushroom from those available, and obtain a piece of spore print paper.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On the paper, write your name and a prediction about what color you think the spores will be.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Cut stem off your chosen mushroom.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Place </a:t>
            </a:r>
            <a:r>
              <a:rPr lang="en-US" sz="2000" dirty="0">
                <a:latin typeface="Book Antiqua" panose="02040602050305030304" pitchFamily="18" charset="0"/>
              </a:rPr>
              <a:t>cap of mushroom in center of </a:t>
            </a:r>
            <a:r>
              <a:rPr lang="en-US" sz="2000" dirty="0" smtClean="0">
                <a:latin typeface="Book Antiqua" panose="02040602050305030304" pitchFamily="18" charset="0"/>
              </a:rPr>
              <a:t>paper (spore surface down).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Cover with a cup or bowl.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Leave overnight.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C</a:t>
            </a:r>
            <a:r>
              <a:rPr lang="en-US" sz="2000" dirty="0" smtClean="0">
                <a:latin typeface="Book Antiqua" panose="02040602050305030304" pitchFamily="18" charset="0"/>
              </a:rPr>
              <a:t>heck tomorrow at the beginning of class, and determine what color the spores were.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Book Antiqua" panose="02040602050305030304" pitchFamily="18" charset="0"/>
              </a:rPr>
              <a:t>Were the spores the color you expected?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File:Lactarius vietus041031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2" t="10328" b="13254"/>
          <a:stretch/>
        </p:blipFill>
        <p:spPr bwMode="auto">
          <a:xfrm>
            <a:off x="6685958" y="3276600"/>
            <a:ext cx="1983780" cy="1981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665" y="2438400"/>
            <a:ext cx="123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Name:</a:t>
            </a:r>
          </a:p>
          <a:p>
            <a:r>
              <a:rPr lang="en-US" sz="1800" dirty="0" smtClean="0"/>
              <a:t>Prediction: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50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Fastest Flight!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>
                <a:solidFill>
                  <a:schemeClr val="accent2"/>
                </a:solidFill>
              </a:rPr>
              <a:t>https://</a:t>
            </a:r>
            <a:r>
              <a:rPr lang="en-US" sz="2400" dirty="0">
                <a:solidFill>
                  <a:schemeClr val="accent2"/>
                </a:solidFill>
                <a:hlinkClick r:id="rId2"/>
              </a:rPr>
              <a:t>www.youtube.com/watch?v=Z4gK5Kuy1bE</a:t>
            </a:r>
            <a:endParaRPr lang="en-US" sz="2400" dirty="0" smtClean="0">
              <a:solidFill>
                <a:schemeClr val="accent2"/>
              </a:solidFill>
            </a:endParaRPr>
          </a:p>
          <a:p>
            <a:endParaRPr lang="en-US" sz="2400" dirty="0" smtClean="0">
              <a:solidFill>
                <a:schemeClr val="accent2"/>
              </a:solidFill>
              <a:hlinkClick r:id="rId3"/>
            </a:endParaRPr>
          </a:p>
          <a:p>
            <a:r>
              <a:rPr lang="en-US" sz="2400" dirty="0" smtClean="0">
                <a:solidFill>
                  <a:schemeClr val="accent2"/>
                </a:solidFill>
                <a:hlinkClick r:id="rId3"/>
              </a:rPr>
              <a:t>http://www.youtube.com/watch?v=TrKJAojmB1Y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5200"/>
            <a:ext cx="42418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r>
              <a:rPr lang="en-US" dirty="0" smtClean="0"/>
              <a:t>Similarities w/Animals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Animals and Fungi are more closely related than either group is to plants.  Because of this they share certain traits.</a:t>
            </a:r>
            <a:r>
              <a:rPr lang="en-US" dirty="0"/>
              <a:t> </a:t>
            </a:r>
            <a:r>
              <a:rPr lang="en-US" dirty="0" smtClean="0"/>
              <a:t> These include:</a:t>
            </a:r>
          </a:p>
          <a:p>
            <a:endParaRPr lang="en-US" sz="1200" dirty="0" smtClean="0"/>
          </a:p>
          <a:p>
            <a:pPr lvl="1"/>
            <a:r>
              <a:rPr lang="en-US" sz="2400" dirty="0" smtClean="0"/>
              <a:t>Heterotrophy (they do not make their own food)</a:t>
            </a:r>
          </a:p>
          <a:p>
            <a:pPr lvl="1"/>
            <a:r>
              <a:rPr lang="en-US" sz="2400" dirty="0"/>
              <a:t>Morphological similarities (at the microscopic level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Glycogen is energy storage molecule</a:t>
            </a:r>
          </a:p>
          <a:p>
            <a:pPr lvl="1"/>
            <a:r>
              <a:rPr lang="en-US" sz="2400" dirty="0" smtClean="0"/>
              <a:t>Production of Chitin (some animals and all fungi)</a:t>
            </a:r>
          </a:p>
          <a:p>
            <a:pPr lvl="1"/>
            <a:endParaRPr lang="en-US" sz="2400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differences between fungi and animals?</a:t>
            </a:r>
            <a:endParaRPr lang="en-US" dirty="0"/>
          </a:p>
        </p:txBody>
      </p:sp>
      <p:pic>
        <p:nvPicPr>
          <p:cNvPr id="7170" name="Picture 2" descr="https://upload.wikimedia.org/wikipedia/commons/6/69/Grapevinesnail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11381"/>
          <a:stretch/>
        </p:blipFill>
        <p:spPr bwMode="auto">
          <a:xfrm>
            <a:off x="504967" y="2971800"/>
            <a:ext cx="4121624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ord1-1.xx.fbcdn.net/hphotos-xaf1/v/t1.0-9/181361_10150858374473991_2050504418_n.jpg?oh=a5bbafa6f4924060d07f1e9963a256c9&amp;oe=563B49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276891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0"/>
            <a:ext cx="8637587" cy="1431925"/>
          </a:xfrm>
        </p:spPr>
        <p:txBody>
          <a:bodyPr/>
          <a:lstStyle/>
          <a:p>
            <a:r>
              <a:rPr lang="en-US" sz="3600" dirty="0" smtClean="0"/>
              <a:t>What is a Mushroom?</a:t>
            </a:r>
          </a:p>
        </p:txBody>
      </p:sp>
      <p:pic>
        <p:nvPicPr>
          <p:cNvPr id="8194" name="Picture 2" descr="File:Lactarius indigo 485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r="6077"/>
          <a:stretch/>
        </p:blipFill>
        <p:spPr bwMode="auto">
          <a:xfrm>
            <a:off x="6081660" y="1612408"/>
            <a:ext cx="2999788" cy="29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content-ord1-1.xx.fbcdn.net/hphotos-xfa1/v/t1.0-9/548054_10151113145123991_1000146105_n.jpg?oh=34bbdd63f8a93ad4f3637be999adc619&amp;oe=56783DD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r="14216" b="29533"/>
          <a:stretch/>
        </p:blipFill>
        <p:spPr bwMode="auto">
          <a:xfrm>
            <a:off x="3087412" y="1600200"/>
            <a:ext cx="3021430" cy="30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ord1-1.xx.fbcdn.net/hphotos-xaf1/v/t1.0-9/579912_10151113134058991_392359468_n.jpg?oh=490ec62acaf1a04a75c798f508de3d19&amp;oe=567BD09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6" t="33533" r="4475" b="10135"/>
          <a:stretch/>
        </p:blipFill>
        <p:spPr bwMode="auto">
          <a:xfrm>
            <a:off x="74066" y="1612408"/>
            <a:ext cx="3014878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760493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Mushrooms are a type of fruiting body (reproductive structure) produced by some fungi.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Think of a mushroom like an apple on a tree.  There is more to a tree than just the apple!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When you see a mushroom…</a:t>
            </a:r>
            <a:endParaRPr lang="en-US" dirty="0"/>
          </a:p>
        </p:txBody>
      </p:sp>
      <p:pic>
        <p:nvPicPr>
          <p:cNvPr id="2050" name="Picture 2" descr="III. Growth and ReproductionIII. Growth and Reproduction&#10;Most Fungi develop from a spore into a hyphae,&#10;then a mycelium&#10;Sp..."/>
          <p:cNvPicPr>
            <a:picLocks noGrp="1" noChangeAspect="1" noChangeArrowheads="1"/>
          </p:cNvPicPr>
          <p:nvPr>
            <p:ph type="dgm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/>
          <a:stretch/>
        </p:blipFill>
        <p:spPr bwMode="auto">
          <a:xfrm>
            <a:off x="1752600" y="1752600"/>
            <a:ext cx="5480673" cy="34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522" y="525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… imagine what you cannot see underground (or inside a log, etc.)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>
            <a:normAutofit/>
          </a:bodyPr>
          <a:lstStyle/>
          <a:p>
            <a:r>
              <a:rPr lang="en-US" sz="4300" dirty="0" smtClean="0"/>
              <a:t>Mushroom Anatomy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1311275" y="23653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Rectangle 1031"/>
          <p:cNvSpPr>
            <a:spLocks noChangeArrowheads="1"/>
          </p:cNvSpPr>
          <p:nvPr/>
        </p:nvSpPr>
        <p:spPr bwMode="auto">
          <a:xfrm>
            <a:off x="1625600" y="20970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2" name="Text Box 1034"/>
          <p:cNvSpPr txBox="1">
            <a:spLocks noChangeArrowheads="1"/>
          </p:cNvSpPr>
          <p:nvPr/>
        </p:nvSpPr>
        <p:spPr bwMode="auto">
          <a:xfrm>
            <a:off x="533400" y="1066800"/>
            <a:ext cx="3733800" cy="36009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kumimoji="0" lang="en-US" sz="36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dirty="0">
                <a:latin typeface="+mn-lt"/>
              </a:rPr>
              <a:t>Cap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dirty="0" smtClean="0">
                <a:latin typeface="+mn-lt"/>
              </a:rPr>
              <a:t>Stalk</a:t>
            </a:r>
            <a:endParaRPr kumimoji="0" lang="en-US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0" lang="en-US" dirty="0" smtClean="0">
                <a:latin typeface="+mn-lt"/>
              </a:rPr>
              <a:t>Spores are released underneath on either gills, pores, or teeth</a:t>
            </a:r>
            <a:endParaRPr kumimoji="0" lang="en-US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kumimoji="0"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8586" y="6243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Gills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623947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Pores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5386" y="6243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Teeth</a:t>
            </a:r>
            <a:endParaRPr lang="en-US" dirty="0">
              <a:latin typeface="+mn-lt"/>
            </a:endParaRPr>
          </a:p>
        </p:txBody>
      </p:sp>
      <p:pic>
        <p:nvPicPr>
          <p:cNvPr id="22" name="Picture 2" descr="File:Lactarius indigo 485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1" t="42099" r="13286"/>
          <a:stretch/>
        </p:blipFill>
        <p:spPr bwMode="auto">
          <a:xfrm>
            <a:off x="990600" y="4419599"/>
            <a:ext cx="1673386" cy="18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content-ord1-1.xx.fbcdn.net/hphotos-xaf1/v/t1.0-9/579912_10151113134058991_392359468_n.jpg?oh=490ec62acaf1a04a75c798f508de3d19&amp;oe=567BD09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7" t="31874" r="11787" b="9976"/>
          <a:stretch/>
        </p:blipFill>
        <p:spPr bwMode="auto">
          <a:xfrm>
            <a:off x="5141282" y="1295400"/>
            <a:ext cx="2250118" cy="28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752600" y="1905000"/>
            <a:ext cx="3581400" cy="1905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52600" y="2590800"/>
            <a:ext cx="4130675" cy="1208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a/a2/Suillus_americanus_53663.jpg/800px-Suillus_americanus_536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t="19363"/>
          <a:stretch/>
        </p:blipFill>
        <p:spPr bwMode="auto">
          <a:xfrm>
            <a:off x="2784537" y="4441284"/>
            <a:ext cx="2578298" cy="18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ydnellum ferrugineum 592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97" y="4441283"/>
            <a:ext cx="2703977" cy="18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Fungi have other types of fruiting bodies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Many fungi don’t produce what is commonly called a “Mushroom”.</a:t>
            </a:r>
          </a:p>
          <a:p>
            <a:endParaRPr lang="en-US" dirty="0"/>
          </a:p>
          <a:p>
            <a:r>
              <a:rPr lang="en-US" dirty="0" smtClean="0"/>
              <a:t>There is a </a:t>
            </a:r>
            <a:r>
              <a:rPr lang="en-US" b="1" dirty="0" smtClean="0"/>
              <a:t>great diversity</a:t>
            </a:r>
            <a:r>
              <a:rPr lang="en-US" dirty="0" smtClean="0"/>
              <a:t> of fruiting body morphology within kingdom Fungi.  The following slides discuss some of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5400000">
            <a:off x="4909739" y="2100663"/>
            <a:ext cx="5029200" cy="2961477"/>
          </a:xfrm>
          <a:prstGeom prst="roundRect">
            <a:avLst>
              <a:gd name="adj" fmla="val 10676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1639" y="3575712"/>
            <a:ext cx="5475027" cy="2520288"/>
          </a:xfrm>
          <a:prstGeom prst="roundRect">
            <a:avLst>
              <a:gd name="adj" fmla="val 1125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1066800"/>
            <a:ext cx="5461866" cy="2286000"/>
          </a:xfrm>
          <a:prstGeom prst="roundRect">
            <a:avLst>
              <a:gd name="adj" fmla="val 1248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Truffles, Puffballs, Earthstars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>
              <a:buFontTx/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 algn="ctr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403350" y="20970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15" name="Picture 10" descr="C:\Users\Alisha\Pictures\2008_08_31\IMG_0146.JPG"/>
          <p:cNvPicPr>
            <a:picLocks noChangeAspect="1" noChangeArrowheads="1"/>
          </p:cNvPicPr>
          <p:nvPr/>
        </p:nvPicPr>
        <p:blipFill>
          <a:blip r:embed="rId3" cstate="print"/>
          <a:srcRect r="14189"/>
          <a:stretch>
            <a:fillRect/>
          </a:stretch>
        </p:blipFill>
        <p:spPr bwMode="auto">
          <a:xfrm>
            <a:off x="467923" y="3725840"/>
            <a:ext cx="25283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1" descr="DSC_0082.JPG"/>
          <p:cNvPicPr>
            <a:picLocks noChangeAspect="1"/>
          </p:cNvPicPr>
          <p:nvPr/>
        </p:nvPicPr>
        <p:blipFill>
          <a:blip r:embed="rId4" cstate="print"/>
          <a:srcRect l="18333" r="10834"/>
          <a:stretch>
            <a:fillRect/>
          </a:stretch>
        </p:blipFill>
        <p:spPr bwMode="auto">
          <a:xfrm>
            <a:off x="6283656" y="3641680"/>
            <a:ext cx="23385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" y="62484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http://www.youtube.com/watch?v=z3bMDr-WLCs`&amp;feature=related</a:t>
            </a:r>
            <a:endParaRPr lang="en-US" dirty="0" smtClean="0"/>
          </a:p>
        </p:txBody>
      </p:sp>
      <p:pic>
        <p:nvPicPr>
          <p:cNvPr id="14338" name="Picture 2" descr="http://www.natruffling.org/tus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59" y="1177711"/>
            <a:ext cx="2156841" cy="20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192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Truffles grow under ground and animals dig them up to disperse spores.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5296" y="364964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Puffballs also have spores inside, but grow above ground and rely on wind dispersal. 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096" y="1183944"/>
            <a:ext cx="2885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spores inside Earthstars are ejected through </a:t>
            </a:r>
          </a:p>
          <a:p>
            <a:r>
              <a:rPr lang="en-US" dirty="0" smtClean="0">
                <a:latin typeface="+mn-lt"/>
              </a:rPr>
              <a:t>a central opening when rain drops onto it.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Stinkhorns</a:t>
            </a:r>
            <a:endParaRPr lang="en-US" sz="4400" dirty="0"/>
          </a:p>
        </p:txBody>
      </p:sp>
      <p:pic>
        <p:nvPicPr>
          <p:cNvPr id="6" name="Content Placeholder 5" descr="IMG_11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222"/>
          <a:stretch>
            <a:fillRect/>
          </a:stretch>
        </p:blipFill>
        <p:spPr>
          <a:xfrm>
            <a:off x="5549639" y="1295400"/>
            <a:ext cx="3441961" cy="5320352"/>
          </a:xfrm>
        </p:spPr>
      </p:pic>
      <p:pic>
        <p:nvPicPr>
          <p:cNvPr id="7" name="Picture 6" descr="IMG_1231.JPG"/>
          <p:cNvPicPr>
            <a:picLocks noChangeAspect="1"/>
          </p:cNvPicPr>
          <p:nvPr/>
        </p:nvPicPr>
        <p:blipFill>
          <a:blip r:embed="rId4" cstate="print"/>
          <a:srcRect l="18333" t="16272" r="34167" b="31322"/>
          <a:stretch>
            <a:fillRect/>
          </a:stretch>
        </p:blipFill>
        <p:spPr>
          <a:xfrm>
            <a:off x="1371600" y="4208655"/>
            <a:ext cx="3886200" cy="24070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25880"/>
            <a:ext cx="51054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sz="2800" dirty="0" smtClean="0"/>
              <a:t>Spores are brown or green and have a putrid odor!</a:t>
            </a:r>
          </a:p>
          <a:p>
            <a:pPr fontAlgn="auto">
              <a:spcAft>
                <a:spcPts val="0"/>
              </a:spcAft>
            </a:pPr>
            <a:endParaRPr kumimoji="0" lang="en-US" sz="2800" dirty="0" smtClean="0"/>
          </a:p>
          <a:p>
            <a:pPr fontAlgn="auto">
              <a:spcAft>
                <a:spcPts val="0"/>
              </a:spcAft>
            </a:pPr>
            <a:r>
              <a:rPr kumimoji="0" lang="en-US" sz="2800" dirty="0" smtClean="0"/>
              <a:t>Flies are attracted, land on them, and then disperse their spores.</a:t>
            </a:r>
            <a:endParaRPr kumimoji="0"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66800" y="5715000"/>
            <a:ext cx="11430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943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Spores</a:t>
            </a:r>
            <a:endParaRPr lang="en-US" sz="200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800" y="3124200"/>
            <a:ext cx="5181600" cy="30480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olution-textbook.org/content/free/figures/00END_EVOW_Art/02_EVOW_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9" y="990600"/>
            <a:ext cx="788953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513878" y="990600"/>
            <a:ext cx="0" cy="6096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Fungi are their own kingdom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3668790" y="3482800"/>
            <a:ext cx="381000" cy="304800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21276604">
            <a:off x="2592039" y="3230358"/>
            <a:ext cx="903991" cy="228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315278">
            <a:off x="2594291" y="310922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Animals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76448" y="6534090"/>
            <a:ext cx="422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Barton et al. </a:t>
            </a:r>
            <a:r>
              <a:rPr lang="en-US" sz="2000" i="1" dirty="0" smtClean="0"/>
              <a:t>Evolution</a:t>
            </a:r>
            <a:endParaRPr lang="en-US" sz="2000" i="1" dirty="0"/>
          </a:p>
        </p:txBody>
      </p:sp>
      <p:sp>
        <p:nvSpPr>
          <p:cNvPr id="16" name="Rounded Rectangle 15"/>
          <p:cNvSpPr/>
          <p:nvPr/>
        </p:nvSpPr>
        <p:spPr>
          <a:xfrm rot="20508288">
            <a:off x="3244157" y="3558936"/>
            <a:ext cx="416742" cy="2286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944708">
            <a:off x="2990296" y="3429858"/>
            <a:ext cx="86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Fungi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4239904" y="1193106"/>
            <a:ext cx="903991" cy="1143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51261">
            <a:off x="4335116" y="10333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 animBg="1"/>
      <p:bldP spid="8" grpId="0"/>
      <p:bldP spid="17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7060" y="228600"/>
            <a:ext cx="9161060" cy="1143000"/>
          </a:xfrm>
        </p:spPr>
        <p:txBody>
          <a:bodyPr/>
          <a:lstStyle/>
          <a:p>
            <a:r>
              <a:rPr lang="en-US" dirty="0" smtClean="0"/>
              <a:t>Conks</a:t>
            </a:r>
          </a:p>
        </p:txBody>
      </p:sp>
      <p:sp>
        <p:nvSpPr>
          <p:cNvPr id="20484" name="Rectangle 1028"/>
          <p:cNvSpPr>
            <a:spLocks noChangeArrowheads="1"/>
          </p:cNvSpPr>
          <p:nvPr/>
        </p:nvSpPr>
        <p:spPr bwMode="auto">
          <a:xfrm>
            <a:off x="1225550" y="24796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5" name="Rectangle 1031"/>
          <p:cNvSpPr>
            <a:spLocks noChangeArrowheads="1"/>
          </p:cNvSpPr>
          <p:nvPr/>
        </p:nvSpPr>
        <p:spPr bwMode="auto">
          <a:xfrm>
            <a:off x="1654175" y="20970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Rectangle 1034"/>
          <p:cNvSpPr>
            <a:spLocks noChangeArrowheads="1"/>
          </p:cNvSpPr>
          <p:nvPr/>
        </p:nvSpPr>
        <p:spPr bwMode="auto">
          <a:xfrm>
            <a:off x="1225550" y="23542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7" name="Rectangle 1037"/>
          <p:cNvSpPr>
            <a:spLocks noChangeArrowheads="1"/>
          </p:cNvSpPr>
          <p:nvPr/>
        </p:nvSpPr>
        <p:spPr bwMode="auto">
          <a:xfrm>
            <a:off x="1225550" y="24860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Text Box 1041"/>
          <p:cNvSpPr txBox="1">
            <a:spLocks noChangeArrowheads="1"/>
          </p:cNvSpPr>
          <p:nvPr/>
        </p:nvSpPr>
        <p:spPr bwMode="auto">
          <a:xfrm>
            <a:off x="838200" y="1447800"/>
            <a:ext cx="388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Woody or Fleshy</a:t>
            </a:r>
            <a:endParaRPr lang="en-US" sz="2800" dirty="0">
              <a:latin typeface="+mn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Sign of </a:t>
            </a:r>
            <a:r>
              <a:rPr lang="en-US" sz="2800" dirty="0" smtClean="0">
                <a:latin typeface="+mn-lt"/>
              </a:rPr>
              <a:t>wood decay</a:t>
            </a:r>
            <a:endParaRPr lang="en-US" sz="2800" dirty="0">
              <a:latin typeface="+mn-lt"/>
            </a:endParaRPr>
          </a:p>
        </p:txBody>
      </p:sp>
      <p:pic>
        <p:nvPicPr>
          <p:cNvPr id="10" name="Picture 9" descr="IMG_0446.JPG"/>
          <p:cNvPicPr>
            <a:picLocks noChangeAspect="1"/>
          </p:cNvPicPr>
          <p:nvPr/>
        </p:nvPicPr>
        <p:blipFill>
          <a:blip r:embed="rId3" cstate="print"/>
          <a:srcRect l="7692" t="13675"/>
          <a:stretch>
            <a:fillRect/>
          </a:stretch>
        </p:blipFill>
        <p:spPr>
          <a:xfrm>
            <a:off x="914400" y="2971800"/>
            <a:ext cx="3585171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5486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“Chicken of the Woods”</a:t>
            </a:r>
          </a:p>
          <a:p>
            <a:r>
              <a:rPr lang="en-US" dirty="0" smtClean="0">
                <a:latin typeface="+mn-lt"/>
              </a:rPr>
              <a:t>- Tastes like chicken?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953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“Butt Rot” </a:t>
            </a:r>
          </a:p>
          <a:p>
            <a:pPr algn="ctr"/>
            <a:r>
              <a:rPr lang="en-US" dirty="0" smtClean="0">
                <a:latin typeface="+mn-lt"/>
              </a:rPr>
              <a:t>– rots the butt of trees</a:t>
            </a:r>
            <a:endParaRPr lang="en-US" dirty="0">
              <a:latin typeface="+mn-lt"/>
            </a:endParaRPr>
          </a:p>
        </p:txBody>
      </p:sp>
      <p:pic>
        <p:nvPicPr>
          <p:cNvPr id="9218" name="Picture 2" descr="https://scontent-ord1-1.xx.fbcdn.net/hphotos-xpf1/v/t1.0-9/1917795_168765173990_1868980_n.jpg?oh=82344d3ae695c02dc05cbe066264cf9e&amp;oe=56773B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68682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Cup and Flask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3733800" cy="4876800"/>
          </a:xfrm>
        </p:spPr>
        <p:txBody>
          <a:bodyPr>
            <a:normAutofit lnSpcReduction="1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Cup shaped fruiting bodies</a:t>
            </a:r>
          </a:p>
          <a:p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Flask shaped fruiting bodies (on a dead spider)</a:t>
            </a:r>
          </a:p>
        </p:txBody>
      </p:sp>
      <p:pic>
        <p:nvPicPr>
          <p:cNvPr id="5" name="Picture 4" descr="IMG_1257.JPG"/>
          <p:cNvPicPr>
            <a:picLocks noChangeAspect="1"/>
          </p:cNvPicPr>
          <p:nvPr/>
        </p:nvPicPr>
        <p:blipFill>
          <a:blip r:embed="rId3" cstate="print"/>
          <a:srcRect l="43069" t="29761" r="44980" b="56047"/>
          <a:stretch>
            <a:fillRect/>
          </a:stretch>
        </p:blipFill>
        <p:spPr>
          <a:xfrm>
            <a:off x="6588456" y="1573808"/>
            <a:ext cx="2514600" cy="1676400"/>
          </a:xfrm>
          <a:prstGeom prst="rect">
            <a:avLst/>
          </a:prstGeom>
        </p:spPr>
      </p:pic>
      <p:pic>
        <p:nvPicPr>
          <p:cNvPr id="11266" name="Picture 2" descr="https://scontent-ord1-1.xx.fbcdn.net/hphotos-xfa1/v/t1.0-9/426723_10151113173763991_983331568_n.jpg?oh=f19622365094d4a2b6941a0be79648b3&amp;oe=563B1D9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0" b="13472"/>
          <a:stretch/>
        </p:blipFill>
        <p:spPr bwMode="auto">
          <a:xfrm>
            <a:off x="3777302" y="3886200"/>
            <a:ext cx="3537898" cy="25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Aleuria aurantia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56" y="1573808"/>
            <a:ext cx="2694675" cy="20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Credits/ Web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Slide1 - Photo by Andreas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Kunze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https://commons.wikimedia.org/wiki/File:2007-07-14_Cantharellus_cibarius.jpg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2 – Barton et al.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https://commons.wikimedia.org/wiki/File:Photosynthesis.gif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Slide 4 - https://commons.wikimedia.org/wiki/File:HYPHAE.png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5 -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https://commons.wikimedia.org/wiki/File:Huitlacoche2.jpg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https://commons.wikimedia.org/wiki/File:Bleu_de_Gex.jpg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O.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Lairich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https://commons.wikimedia.org/wiki/File:A_fungus_-_Onygena_equina_-_geograph.org.uk_-_920334.jpg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Mycorrhizae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Coutesy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of Plant Health Care, Inc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., Botrytis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Strawberry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commons.wikimedia.org/wiki/File:Aardbei_Lambada_vruchtrot_Botrytis_cinerea.jpg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Entomophthora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https://commons.wikimedia.org/wiki/File:2011-06-20_Entomophthora_muscae_(Cohn)_Fresen_204248.jpg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 – Bread https://commons.wikimedia.org/wiki/File:Breadindia.jpg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Peter G. Werner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https://commons.wikimedia.org/wiki/File:Morelasci.jpg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13 -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 tooltip="de:User:Heliodor"/>
              </a:rPr>
              <a:t>Jürgen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de:User:Heliodor"/>
              </a:rPr>
              <a:t>Schoner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https://commons.wikimedia.org/wiki/File:Grapevinesnail_01.jpg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Slide 10 –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Lactarius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- 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://commons.wikimedia.org/wiki/File:Lactarius_vietus041031w.jpg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11 - "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Pilobolus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sporangia" by Eduardo A. Esquivel Rios - http://mushroomobserver.org/image/show_image?id=236786. Licensed under CC BY-SA 3.0 via Commons - https://commons.wikimedia.org/wiki/File:Pilobolus_sporangia.jpg#/media/File:Pilobolus_sporangia.jpg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15 –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Lactarius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by Dan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Molter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https://commons.wikimedia.org/wiki/File:Lactarius_indigo_48568.jpg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16 –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Suillus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Paul Derbyshire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commons.wikimedia.org/wiki/File:Suillus_americanus_53663.jpg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Hydnellum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amadej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trnkoczy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amadej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commons.wikimedia.org/wiki/File:Hydnellum_ferrugineum_59272.jpg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18 – Tuber by Matt Trappe, North American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Truffling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Society – nats.org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Slide 21 –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Aleuria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 https://commons.wikimedia.org/wiki/File:Aleuria_aurantia_1.jpg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Fungi are not plants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4973638" cy="4114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2800" dirty="0" smtClean="0"/>
          </a:p>
          <a:p>
            <a:r>
              <a:rPr lang="en-US" sz="2800" dirty="0" smtClean="0"/>
              <a:t>Plants make their own nutrition (sugar) from light and water via photosynthesis.</a:t>
            </a:r>
          </a:p>
          <a:p>
            <a:endParaRPr lang="en-US" sz="2800" dirty="0" smtClean="0"/>
          </a:p>
          <a:p>
            <a:r>
              <a:rPr lang="en-US" sz="2800" dirty="0" smtClean="0"/>
              <a:t>Fungi are more similar to and related to animals than they are to plants.</a:t>
            </a:r>
          </a:p>
        </p:txBody>
      </p:sp>
      <p:pic>
        <p:nvPicPr>
          <p:cNvPr id="3074" name="Picture 2" descr="File:Photosynthe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124200" cy="43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90164" y="4267200"/>
            <a:ext cx="5774775" cy="3048000"/>
            <a:chOff x="3227061" y="4114800"/>
            <a:chExt cx="5774775" cy="3048000"/>
          </a:xfrm>
        </p:grpSpPr>
        <p:pic>
          <p:nvPicPr>
            <p:cNvPr id="1026" name="Picture 2" descr="File:HYPHA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061" y="4114800"/>
              <a:ext cx="576453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68236" y="4801454"/>
              <a:ext cx="2133600" cy="425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8858" y="5943600"/>
              <a:ext cx="2826542" cy="425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81633" y="4673791"/>
              <a:ext cx="370764" cy="425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Fungi?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Eukaryotic</a:t>
            </a:r>
          </a:p>
          <a:p>
            <a:r>
              <a:rPr lang="en-US" sz="3000" dirty="0" smtClean="0"/>
              <a:t>Have a cell wall with </a:t>
            </a:r>
            <a:r>
              <a:rPr lang="en-US" sz="3000" dirty="0" smtClean="0"/>
              <a:t>Chitin</a:t>
            </a:r>
          </a:p>
          <a:p>
            <a:r>
              <a:rPr lang="en-US" sz="3000" dirty="0" smtClean="0"/>
              <a:t>Heterotrophic</a:t>
            </a:r>
            <a:endParaRPr lang="en-US" sz="3000" dirty="0" smtClean="0"/>
          </a:p>
          <a:p>
            <a:r>
              <a:rPr lang="en-US" sz="3000" dirty="0" smtClean="0"/>
              <a:t>Absorptive </a:t>
            </a:r>
            <a:r>
              <a:rPr lang="en-US" sz="3000" dirty="0" smtClean="0"/>
              <a:t>nutrition </a:t>
            </a:r>
          </a:p>
          <a:p>
            <a:r>
              <a:rPr lang="en-US" sz="3000" dirty="0" smtClean="0"/>
              <a:t>Have spores</a:t>
            </a:r>
          </a:p>
          <a:p>
            <a:r>
              <a:rPr lang="en-US" sz="3000" dirty="0" smtClean="0"/>
              <a:t>Many have a network of tubes (Hyphae) form a mycelium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537977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Mycelium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83320" y="6040651"/>
            <a:ext cx="365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Tube-like Cell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Fungi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/>
            <a:r>
              <a:rPr lang="en-US" sz="3000" dirty="0" smtClean="0"/>
              <a:t>They absorb food from plants or other substrates (things they grow on or within).</a:t>
            </a:r>
          </a:p>
          <a:p>
            <a:endParaRPr lang="en-US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08063" y="23891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608138" y="20970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654175" y="25257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8" name="Picture 2" descr="File:Huitlacoch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9" r="25507" b="28885"/>
          <a:stretch/>
        </p:blipFill>
        <p:spPr bwMode="auto">
          <a:xfrm>
            <a:off x="171111" y="2689178"/>
            <a:ext cx="2642602" cy="29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Bleu de Ge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4713" r="11748" b="12152"/>
          <a:stretch/>
        </p:blipFill>
        <p:spPr bwMode="auto">
          <a:xfrm>
            <a:off x="6198879" y="3013299"/>
            <a:ext cx="2915244" cy="23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40" y="5715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Corn Pathogen</a:t>
            </a:r>
            <a:endParaRPr lang="en-US" dirty="0">
              <a:latin typeface="+mn-lt"/>
            </a:endParaRPr>
          </a:p>
        </p:txBody>
      </p:sp>
      <p:pic>
        <p:nvPicPr>
          <p:cNvPr id="4102" name="Picture 6" descr="File:A fungus - Onygena equina - geograph.org.uk - 9203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66" y="3048000"/>
            <a:ext cx="3152634" cy="23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29971" y="5486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Animal Horn decaying fungus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5417403"/>
            <a:ext cx="234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Cheese associate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m.gov/nstc/soil/fungi/images/r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49" y="4495800"/>
            <a:ext cx="1796651" cy="22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content-ord1-1.xx.fbcdn.net/hphotos-xfa1/v/t1.0-9/548054_10151113145123991_1000146105_n.jpg?oh=34bbdd63f8a93ad4f3637be999adc619&amp;oe=56783DD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r="15565" b="26501"/>
          <a:stretch/>
        </p:blipFill>
        <p:spPr bwMode="auto">
          <a:xfrm>
            <a:off x="3886200" y="4411415"/>
            <a:ext cx="2155208" cy="22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content-ord1-1.xx.fbcdn.net/hphotos-xaf1/v/t1.0-9/181361_10150858374473991_2050504418_n.jpg?oh=a5bbafa6f4924060d07f1e9963a256c9&amp;oe=563B49B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87" y="3690465"/>
            <a:ext cx="2841913" cy="30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do Fungi do?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295400"/>
            <a:ext cx="7772400" cy="3810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Many ecological roles: </a:t>
            </a:r>
          </a:p>
          <a:p>
            <a:r>
              <a:rPr lang="en-US" sz="2800" dirty="0" smtClean="0"/>
              <a:t>Plant pathogen</a:t>
            </a:r>
          </a:p>
          <a:p>
            <a:r>
              <a:rPr lang="en-US" sz="2800" dirty="0" smtClean="0"/>
              <a:t>Decompose	</a:t>
            </a:r>
          </a:p>
          <a:p>
            <a:r>
              <a:rPr lang="en-US" sz="2800" dirty="0" smtClean="0"/>
              <a:t>Mycorrhizae – root associates	</a:t>
            </a:r>
          </a:p>
          <a:p>
            <a:r>
              <a:rPr lang="en-US" sz="2800" dirty="0" smtClean="0"/>
              <a:t>Animal pathogens	</a:t>
            </a:r>
          </a:p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8888" y="1524000"/>
            <a:ext cx="1622712" cy="20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3200400" y="2667000"/>
            <a:ext cx="3276600" cy="1447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31608" y="2133600"/>
            <a:ext cx="3810000" cy="152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200400"/>
            <a:ext cx="609600" cy="232438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28800" y="3200400"/>
            <a:ext cx="2279176" cy="151916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File:2011-06-20 Entomophthora muscae (Cohn) Fresen 2042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8182"/>
          <a:stretch/>
        </p:blipFill>
        <p:spPr bwMode="auto">
          <a:xfrm>
            <a:off x="111731" y="4521958"/>
            <a:ext cx="1823956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H="1">
            <a:off x="941821" y="3799649"/>
            <a:ext cx="652691" cy="183431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Another type of fungus - Yeasts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7057314" cy="4389120"/>
          </a:xfrm>
        </p:spPr>
        <p:txBody>
          <a:bodyPr>
            <a:normAutofit fontScale="85000" lnSpcReduction="10000"/>
          </a:bodyPr>
          <a:lstStyle/>
          <a:p>
            <a:pPr marL="341313" indent="-341313"/>
            <a:r>
              <a:rPr lang="en-US" dirty="0"/>
              <a:t>They are unicellular and </a:t>
            </a:r>
            <a:r>
              <a:rPr lang="en-US" dirty="0" smtClean="0"/>
              <a:t>some can </a:t>
            </a:r>
            <a:endParaRPr lang="en-US" dirty="0"/>
          </a:p>
          <a:p>
            <a:pPr marL="341313" indent="0">
              <a:buNone/>
            </a:pPr>
            <a:r>
              <a:rPr lang="en-US" dirty="0"/>
              <a:t>live in low oxygen </a:t>
            </a:r>
            <a:r>
              <a:rPr lang="en-US" dirty="0" smtClean="0"/>
              <a:t>environments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Yeasts are present almost everywhere, including inside our bodies.</a:t>
            </a:r>
          </a:p>
          <a:p>
            <a:endParaRPr lang="en-US" dirty="0" smtClean="0"/>
          </a:p>
          <a:p>
            <a:r>
              <a:rPr lang="en-US" dirty="0" smtClean="0"/>
              <a:t>They use sugars and give off </a:t>
            </a:r>
          </a:p>
          <a:p>
            <a:pPr marL="341313" indent="0">
              <a:buNone/>
            </a:pPr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 through respiration - this is how yeasts </a:t>
            </a:r>
          </a:p>
          <a:p>
            <a:pPr marL="341313" indent="0">
              <a:buNone/>
            </a:pPr>
            <a:r>
              <a:rPr lang="en-US" dirty="0" smtClean="0"/>
              <a:t>make bread rise.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6626" name="AutoShape 2" descr="data:image/jpeg;base64,/9j/4AAQSkZJRgABAQAAAQABAAD/2wCEAAkGBhQSERQTExQWFRUVGBwYGBgYGBoaGxgeHBkYGxoaGBkcHiYfHxojGRgcIC8gIycpLCwsGB4xNTAqNyYrLCkBCQoKDgwOFw8PFykcHBwpKSkpKSwpKSkpKSkpKSkpKSkpKSkpKSkpKSkpKSwpKSkpKSkpKSksKSksKSkpLCwpLP/AABEIAOEA4QMBIgACEQEDEQH/xAAbAAACAwEBAQAAAAAAAAAAAAAFBgMEBwACAf/EAEkQAAECBAMEBwQGBwcEAgMAAAECEQADBCEFEjEGQVFhEyJxgZGh8DJCsdEHFFJiweEVFiNygpLxFzNDU5OisjRzwtJU0yQ1Y//EABgBAQEBAQEAAAAAAAAAAAAAAAEAAgME/8QAIBEBAQEAAwEBAAMBAQAAAAAAAAERAhIhMUFRYXGBMv/aAAwDAQACEQMRAD8Au/Xzu3nXv7YixjECmlqCf8sjvsPG8XqfZypIfoyAdMzDyN+6FD6RK1UlAplA9ItlKB1CQXBPaoMOQMei2YQuRjAAF/XrdBigw+QtImT3XmDpQCQG4qIv652QFVBZoK4VjZyBBLFIZuW6Mzlv1aZcUwekUgpRLEsG/UUrUaFiSD3iFmRNXJUchzFOmZ9CztyNjfeBvEWJtfvJbiT6vFCVPzKUvcTv4AAX8Irn4litxYLPvBt2rcQL6BvBtIHLmOTY9pHZDHgWw9RXk9EkJlgsqYssgHhvKlX0D82h5kfQ7ThGVVXMKz7RCEAK5MXLDtjNDLKDaKbJDDryzoknQn7JAcX3aQTrsTUkOpwTudyORbX5vDNXfRNMpl9LLWmolpdQS2WY406two9hfS0PuHbAUUuSkVEpExZS6ysaE3ISNUgEsGY24wy+Jnf0bUnTTV1S36Onsm5GaYoFg7+6Lkc0w1TqpOYsND3dh7t/bF+bsyimldHRkrQFFRlEuty3skh1MzBJu28wpzcRvwZxzDWY8DyOka4mGD9KJUhSFgFCgQUqAIL8j/WEtOzvSVsumlvkmzHzOTllBLrBJs4YtqS4vwmqcQYFju1/OJcDxwpQQgtMznNq5SwygMxId3A38bQ0nHFcXbqyxlSnqhINgAGYNuAAgajEidfP1wgTjeOoloC5l5moSPaUGFzzDs+94z/GdqZk50pdCDqNCeIJ3jwgtkB6xjbUVE5NNLOaUkgzFblMfZS2otc77iGSZiRU17N5fOMWwKpyTRucEfiPhD5SYxbXdFxuo0TMSPH0P6R0vFCCPzilglbJPSTJig0sBRG8vYAAM9+YF4LSKOVXSyqUn6uQfaJzZkgsosNCDpe5cc4bkJd28rx0cqoBYpUJajxSXKX7CP8Ad2QtyqyasOmXMIbchRHixEamFSJIyolpWr7SwFqJG+4ZOr2AjpWMzllyshPJRfsEHv4mYUdHU1BKZMlayNbMB+8pTAd5EWKn6LK0pdSpCOSppJH8qSPONQG0pAYqfkok997coHYxVhUsrlnKoD2bsbe7vB5XHZBmhHs5gv6PpESAf2h681QJupQuEn7IAA3Oz74sKxnIpyov69d0R4pifSKSQbLQFDm4f8RC3WGxJJcG/n3wyER2pwr6wj6xTpBmA/tEuEhYP+ICSACDqdSDxBcbS7MT2602QlX2cyz4kIbwO6LmBV/WUh2CkkdjpaAFLjpIBu45wpf/AFdrP82m/wBVX/1R0R/p9fAR9ixHVeOqKnL93b68opYzRSK9GSegqYdRYYTEcQlV7P7qgU8t8L310u7/AB8/CL9NWEgH1eLqMZrthspMol+0FylH9nMDAqs7KS7pVqOHVLQuxtOJ7OKxJBkdYZFhWdrI1s5YXCvZBfQtAKo+hUpf/wDOkvuBQsP2kE7+Uc7AziXMf2oMYTTGbNlyUWVMWlA5OQHPIaxLtDsDVUaStaAuUP8AFlHOgfvWBT/EBFz6PqTJUS6heiScoOjlJTmPY9oJE2GdNRIlokosiWkJFtwsH3OdX4vFKpx1MtRRlDDUl3O+w0AvpArFcRGr7zv8PKFrEcRUTZVxva/K/o8464T1K2gzLlIJSUmalJBd2zX8FdW51doK1E1c1RLsHuo/hzjE63HVJyZHSqWQoHc6VOk+MajK2iFRSSpsvqhY6yfsqBIUH09ofDSM/viMElMtJ9vy9eEIX0oUPRzZNTKumf8As15R/ij2bDepPDUoMWJuLkHh8RBH9O5aZaib5kZbP1ioaObFn8TeHFgDhuwM6ckKqFCQPstmmntSCAnvL8oNTsKpg0v6knLuWkdb94KPXCub8dY6Zi6iNfHfEMurYgg/Fmhws8xukVInTZRCwx6hme0tG5VuT3BbXfaF2rQBYbtS3HjveNf2qw0VdItm6WUkrlni11J49YDT7QTCZsBsKKs9PUEinBskFlTSNQDuQN6tdw3kc+UABs/stVVqstPKUttVWShP7yywB3tryjScN+i1SEp+tVaAr7MpBUewqVlD88sMtTiqJMtMqSlMuUiwSgMAOz56wDqcY37zzjU4p9VsFRf59SFN7QMu7s7p6M2fc8E8Iwr6mky01CJkspBSWKVpdaiApIzByX0N20EK1Vi5dn9X/OPGE7XJROQmaOqpklW5NzkV3FRB5F90axHSrwmYUhcvrg2IdKVJ4EBRY7+esCaueZZyKBSfsqDHt0uOYgirEik62D8PI+Me5mLonI6OeAtB3K3HiDqk8wQYvSWKmtvrr3xBNxRgdG9eu+K21mDqpB00tSplObPquUon2V6OHsF9xvqk1+PKmBk9Ub+P5QXlIDzs5j6JyRJf9pKfL95LuMv7unYIKYlPCS5uFDrd2/8AOMgROKSFJJBFwQWI5g7o0fZWdOrZCs0pRMv/ABAGRMfcNAFDeBbTR4uPLU9VWIJkS5kzgkhPMkMnzL+MJcjEyAA+lobNrNm6g0ySiUpWVeZQSHUBlNwBci+52jPgo9kHK+qi36VV9o+A+UdAzozyj7GNq06zMSDv8+3wiTDcV6SfLkpLZ1ByNw1Uf5XhUqsQIfqqT2w0bEbKVAmoq5yeikpc9dwpYKSOojVi/tFhezxvsmwyckuWApggDqSx8VNck6+bmIJmLSjYIlfxS0+b284W67aNKs5KTY3DnQsHtzsdde2AtRXssh3A00tb48uUM4/yjz9bkqzJCUoKgQcoGU7jmToQd9njKsek/V5y5aRlSPZZmHIHeOHJoPyMTLgv2mFnadEypqQmUgrISAW0BtqdBbjFZiVVY0Sm5BbXj28LtFWbiAUNYII+j+uyqPRA8s6X+Lb+MBJ2y9SmamUqRMExWichJPYwLxjaEFXVB9bwX2Q2imyyZeRc2US5ShJUUFvaS3HQj4b2PZr6NUy1pmVzZRcSQp1KO4LKbJHIF+yHr9PJQkS5aEy0AMEIASAOQH9YZL9LPajHZTsUzUq1ZUspPnaIEVy56gWyy0l0pfUs2ZW4lrcnPFy+T6lK/bSDvuBeE3G5SZFQUoDJWkLAG4kqCgOAcPyfujZXk1lg/DkeI+USIrXJ9CAhqC0Sypt+fpodRll4j0aSp9A/r1wirhWPZ6dDWGUABmA7hzgLik9akGVJSpc1YIygaA7zdgL7208PuEbI1UsDOuUgfYcqPkw1g31ClTWvx+PGBk2pt6t+Ueq6jnIeyFAcFEfEc4WMRxtaTlyZTzL/AA1htxClXVMHJYcYWMQrM5tYDzivUVSll1F/W4RHnjlbrJ32f22BQmVUFsoZMzcR9mZvH73jxLIqfZ03FyCLg6aEboyMmNo2WwyXIkS5qhmXNQFJSbpQkh09U2KiL30cNvjXHkVWRiwKJiZn92pKgsW9liC/rhGd0WEqnzEykJzKV5cSTuA3xpu02HS6qnmEJCZstOdJQAkLCQ6gpI6p6oJBZwWvugRsZQiTKM4sVTNH+yCR5kE+ENm1C+zWw9HSAKmgT5uuZYBSn9xBtw6xc9kE6/Gcx16oswNoEVmKFR1to1hbu7PKKM2paGcYhpO0ahuBHPvZoSdtaaWs9OgBK/8AEH2nsFfvbufdBPMuYciEqWo6JSCSe4R5rvo/r5yT+zSlxouahJ14OW0g5YiL0vpzHQ0f2UYj/lI/1pf/ALR0cweEYXTUpCghM2aLiYsApSd2RBcM+8ueDRRrMYVMUXPp4Fz6oqeB6sQzKySy6t6ncJ7OKvINeO3xpexGROmqSiQU5k3WczcGSS25n7xwivU4BWyk5jJz73lqCzzdI658DDDg2EzMg6OWcpDuSEg88yiHvv3vFmonz5KSpSVhIPte0B3iwvFUStma1M2coTA6ZaSopuHLhISSLi6nYX6rWh+osQlyR+xQmW93upR199Tq7n3QvV+Ly15phlpVPZs2hWlwSlTe1YAgm4ihh+NTCxVKeU1piddbgpPtHmloJ/YOa9pVv7R7XNtecTydrlAEEuOGr24HlxhS+sJWnMhQUH3buRDOOwxAKggw5CdJs+RN9rMhXFKg3blNvhAuvwWaHMkicngmyx2oJfwJ3wDTXEb/ADMTy8ZWkhvjfw84ki/SRS+clGUdbMC47RrybuhbxVc2eszmOVIypF8wSHL3s+tn5bofRjonJCKiWmcn74BbsOqTzBEfJlClPWkglLezqU8jvIfQ3bzis1M5l4iG184moq0zZglyzf3lbkgant4CDO0expnpM2mQSse2hCT1uYADBXx7Yp0eCzKFB6VCkLWxOZJDC4CesNQ5jHugxUcxEpOVA7Vak8yWeI52KubH1aAS8VJ+Pl+cV5lQTeN6RWoxAejC3i9JNnsZclawCxKUKUHO5wI8VuLBO91etYM4Ti8xVLL6rZSpII3td/M+EYt7eAHo9hapblSBLH31AeQc+Me5+x0xNnluOZ+LQxisWwGcg93bd4rZi5JLv3c9Bzh6xFalwBa58qSQQZi0ofd1iA79heNgxWoDkCyU2SOAAYDwEKmzinrJfLMRrchCiPODNdMLnV3LxceKWKablStR0CFF9zZS7wvyJhTTyQD/AIaPNIJ+ffBCesmnnpSCSZa0gDUukjd2wHnEokygoMRLSGOoZIDHw0jReV1LFgbxGJ6lrShN1LISntJbwffA2bUNFjZSsBrZfILbtyK+cZ0NIppqKWX0Uo395bMVnf8Aw8E6RXXjJd30gPV1nWb8IpJrAT+cawmb9YvvfGOhd6dPE+I+UfIsAVViYlK5c4ozkuChQIUN4tvHPWIcNmJQ3bccgQ/lDWNipJvPWqap/ZQcqXt73tHdcZYLTJUumHRSE9GC2YpJJWeKlG5HC7dl4yX3EsQL5knq+7l0Ibqt3NFWmxtQLgseLt8uOkDcXmqR+0HWSW6RL6HctN9eO467i9NEwKDpOYHhz3flGvEMrwilnrEwoCJguwLSln76Bz+zrvBiPESXKVBjw3NuZrEc/QGoqSCAe/8ArBZOIy1pCJgzAWBcuH3pVu/HeIkWMRwwE50ug8Ukg/OF+rxSfIIBVmF7KD+evnDrNwxYWU2CNQsuEkcd973G6/bC/tNstPVL6SUgzkAuVIFwGN8ntNzAIjPL+RQ2XtO/tI8D8/nFuTtEgkO4biP6iFSUkmwBPZeDOzezc2smFMsZUp9tarJR28TwSLnzjHaoYmYyNUnwIho2XQ5TPnKUUtmEtHkVF7hi+UbiL7ojo9laWkcqBqVEC8xCcqb6pQCTftJtujsVxBMpAyoPRkZSEJIEsAhrkuAbDSza7h0m/pMNZtQp8oUG4DQ3F27IgTtEouhfWBsQbg8ik2PeIUkzM3WBd4mQstrZteQh8SptZhgRMQunQAmY7i7IUG9nflLu25jygYjBVKDrUSPsiw7wIL1WIhaglJdKbPz5eHmY8JnsLuYMiCJ+BoAsGMXMImhMgJGqVKfvL/AxLPqBeAFTXGWvMNFWUPx7ReC+egbVNszvHkrDW0iHBaKbWLyyEle8nRKRxWo2HxO54dKPYeTKIVUTjMY3QgZUdhKrkdwdotQRsnh8wzkzmZDKAfVZKVDqjfc66adkX66UsEnIbb2+PKD1YJYTmlPmZg53MQycoASW9CE2vxQySFJWVAuMqiAoG1lDhzaNQrGIYkEICRqq57N3n8IU8UxJRPVN9wG/u4wQwyiM8lS1FMsG6t6jwS9u/dDls1hwJPQoEpA9qYzn+b2lK5d9oz9TNEYXVzA6aaceyWr5RbwXAKxE9EzoFpCFB8zIcGxAzEOWJsI2JVdJRYDNxKiST+HhFOtppc8EIJQo6X6ptoUl2HMHuME4jCNW1PXIvm4HVuI+fnFRFQN8S7Q0qkpUpSAvIrrJJZQ10UL833twhVTLlz6iWiXmQhRAJUp23kh+WnZDajT+kE/b/wByY6LH6vUX+Sr+dUdD6TPTVD1EoP74Otjd4r181SlFXPXhvOvMQHGK5Vy1k2C0k353/GD0lLGoSQ6QBu0ObTvBMaSnLWFApVop3HIxnq6iZInTEBRBQSORY2caG178YfEzS8JW2KMtWFD30JPxT/4iMc/mpcp9oVf4iAeaS3kXG6LUrHJZUM2dD7yN+52J3jhAemRZzEdWQ3p4No05YVWKnqKnPQINgdFqDjM3AOQ0HE42Ul3Zju+UB8OQEU0lI+wCe0hyfEn0I8Z/XzjcIlj2Epq5ZWgBNQA4UAwmW9lbWc7lHQ8tPuEzxLo5aE6kOrcSr3n+HdEFFWZSOHx/GKtXM6OcpIPUmjpE8i/7RIb7zK/iixPc6tJVr63euUWKKtLh2bQvAebN10aJKacBrClXHCaeeMrGWvrJB3cRxt+MBMdCupMStRlqLFBL5FajtSbs9wx5Q20+Hy6kidNcollSUJdsxtmUTrlBDMGe/eTCpGXJ0MopO4ywX7XjNmoo7P0JWAtZyo91w+a+5IIcd4D74aJdFTEBwonjmy+QDWj3U4ZKmAqS6C1khTJLbru1hu5WgEKrLv5ueB4xTxCNZszImD9lMUhXBTKTyewI8T2QpjZOfMq00pASpTnNqnILqWCNQBu4sLPBn9JENf1eGLAMQeVNWQCQyATue5A5WS45CKyULsroqWUJFOlkJ1OpWd6llrq+GgsIHTa7M7/H1v8AhFSrrySe/Xvip9Y7PXCH4RNFSfH0LeUKW2s4dJLO8pv4tfu+EMmESunWoPllobOu1n0SndmLd2vAG9WUdGbKpkLtqt1Hxe3c0F9niB6eSlcyVTSzlQLFRIsAHWs82c8yYacTnploSmUodGgMAn4qLAknVzvhQWuXLmjowWKchBJVlDg2OpSwbeQDqYsVGLJzKdSWDgAEaagMIktpqybCJ5FY2pb+nbAnDkTJ39zLKw7ZnCUP+8os/IOYq7QYHXJSVZAZfvGWsLIG8kDrabwDpDqMH6FnVcxUySpMtDZVTFnqkgAWAcnhyihUfQ+pLLk1kpU18wQpCkJ1dgsFXmPCGFWKZZSES2CEpGUA7gBw7ee+B0jElBTvcmDroDv1NxD/AOOj/Vk/+8dDT+sSuI8fzjoMpZAjErZT68Y1StxPPIksGeWhRbeooBLxkMyTDrsTWmokqkKd5ABSeKCpmPMHQ8OyDjfQthbnt7PBoXNqKYzqlIGiEJBItqVKtbgRB/GFJpwF3USWSniW48Bv+cDaCSVEqXckudPLlp4Rq++EPTRgJsogjcr5/n3QCqqokkANfiD8Iep0lJFvTwp49QZVZhv1+cY5QGnZ+t6WlluXKOof4dP9rehEy1AFvXrlCXgGMdBMu5QpgoDyUBxD+BMNP1gKDg21Db+yNcbsS5KnNdz6/GK+01U0qUvemYA76ulTj/aI8IXccfhALa6tJUmVpl6x7SGHl8YeV8IhKxAKu7NEGJYpkFtdws8AKRBOhI7CYM0uGA3OvHX4xjbQOYNigVSyw90jKoc3/EXj2quHbEFPshPPWlS5g5gM9+esUKzDKhByr6vIpbvje4l2v2hypZF1qskM5c2Ft/oRcwfYWpWAqeoU4O5QzL/kGnYog8oLbJ7OJpEdPM69RMDpJ1lJI3cFEancC1ruRFQqbNCAWKizk6DUluQEHt+pWp/o6lrT1J8wke9kSEjtu/gX8YM02xKZdP0KagKOYqzEZXJCQzXsAnjHqrrAkCWk5Up59tzxJOsUFYwXNw1mtwDdrxYSnjVNNpqjoFpKlFikJBOcHekdoI5MXjqnZ6qKHAlpO4GZfssCH74d6ip6aQtgM6ElUs73AcgHUZgGI0PV4QH2TH1oGbMKujdgA7rNnY8A9zzbjF/qDcOenpZaF2WXWv8AeVe5HBISH+7A2qxJtDbhD/iWISh1Ey5QADNkSSwsxJcuwaFvGNnqeqQRLCZM73Vosgm7BaNADxSARz0h9zxM/wASxAqX1TpBTY/Z8VUxU2cXlyzcOQVq1yuL5QLntA32XKmSZalIWClSSUqB1BBYg98OuyNUE0gHFSifFvgBGOPtBpn14SMiOqkBkpT1QALaCIabFFPZRbgCfLugJOqHPP1wj4mrCQ8dSq4rjP1aoKD/AHauukfZd8wH3XDjtiL9a5OrvyZ4JnYCbWrE6avoJTAJBS8xQDkkJcML2Ki/JoIf2S0Wn1meD9ppbeDfjHPbAV/11l/YX/t+cdDJ/Y1T/wDzV/6Kf/sj7B2qClfRXPKwhM6SQ7EuoED7WXLw58OMPOGSKegl9HTpALDNMPtzCN6lcL+yGAe3GKmC137KctzqEg8gMxbxHgIG1lZdz+Xr5d0bnGIXxOdKqUhFQgLA9lTkLRxKVXZ2Ft+8GE/E8MNMsDNmQq6FMzh7gjTMH7DqIvorb6vfv38o9bQnPSTDr0bLHJix/wBpMWYQdM7w9b2aBONLBQp+D+XoxVGKfOKFdXZrcYxbsCOgps6kp4n+vlB+ZK6NjLsB7uoPb28ecAsNlLXMQiWHWpQSkcSS34xsFFgNLIQAuWmcvepdwf3UGyUvyfnFxUK+DUpnIEwuhKiQlKE5lFi11AEC721tueB21WxM8nppSZs0GxGUFSWFmCdUtycecaUiZKKAiWEymDJAsjkkgado84qU1WQVBSgnKWIPunf6+d92bCx6gQrpAgJVnKsuVus5sA2rvGk4RhSaVIXMZc7hqmV81Nvdhu4kli1awExARMUOqCEgqvZgWzX0inTYStRzVJyoHupWkqUXu5BISOep3cYJMCOfjKidSTu3nueOxBalyVCZJmFLZgTLU4IGrtodO+CYxhEq0pKUD7oY96tfGIP1gUDZTejvjRQ4tigUTfwPw+UUtnsRSapKT7wUB2lJb1zi5iGIpnpImpCtwUB1hb7WsKVJslWzJuanQSlKsyZqiEJsX1OpB1AeC3EacRnnMe20D+lVwf168YJ4hh1SEBSpSFK94SpgV3h2PdAabtYEuCChk5VSylg7al784diFKPE+jBUo2AcvpYeXZEOEYnlpZSEdUZdAbh+cJGLY8ZiciXy6E7zy7IsYZiuVAHc0HaaNMkyou3d+GvrWJ6KYQqAEzFE6Gx4b4sUGJGasSpV1HfuQPtH8BvPfDqVKvBvr9fUELTLloy9IssS+UJ6qSQ5KkneALwbo9j0y0KEiaZpcHIQM25ynKSCPA66wep5EqnldHLQAXuSzqJ1KlbzA+ZVzAXFuQt6PzgnElrEJxlOFjKoDQ67t3GL2xCPrM9c5X93IFuaz7NuQBPblglistNdLEqdZesuZqUnc/FJ0I8GIjxslR9DRlFgvpF9I12IOUDnZPxgy6ByuxM7i+4l+H4RUlYkp9TzF4FVM8vxAt2x5lTb+vGNkyfX+a/OOgR0o4jyjokF7OYsP20om5ZYf+U/AH+kSVc8P64cIRlVxQsLSWUD/AFfkRDFQ4qiekn2VAdZLjxHEeucYnL8AjLqufr18ItzpvTI+rIIzzgUudEgjrKPIDhyG+AFVXJlguW/Hlrvi5sFUqmTpi2dbBCRyL/FvLlFv4jhhmyVFSpDoTOmb1zOvf7qPZAfkTzMGZQlzHSmlQof9pGXxytETS5V1/tF8PcTfhv13+EVqjHirfpoGsPXrk4UM3YSSipk1EpKJBlqClICuqoMdEjQ33N2GPmIUEzM5XLCN6sztruF/XfFZWJkvd/Xb6aIU1mYMWIOt+XCKTEmnYsmWrLLQm28gKUrmSfwhW2xxoy6gZCWXLSSNWIKhfuA52Ee8OWudOWhCnCVKCWDlk2BJJi+r6NJtTNK5s5CAbAXUWHIDU6674LfPEVqPaVQmyySWzJfsfnDLKxjMlQffHV/0NTEkZKmVk3maFII/hAL25iJ8D+jwU1SiaauWtKS+QJUMzOUAk2bMxgloEKfZ2YoZpq0yXuEkFS9PeSGA7CX5RHXbMzQkqkrE1g5SxSs/uhylVtwL8jpEuLYoSsubuQ297i8fcKrFFQSkFSjoBqfV42VHY+lTPUubNvLlkAJYstZux5AXI3uBo7stdjRNnYbtwHIAcI+owVSZkzrypaJiukKXJOYjrEgJyi4fU6mBeNYVMlJ6Sy0BnUguB2ixAfeQ3OCJJ+kzxgFtfSJnSFLtnl3B4i7gngznwiEVzaGBW0WMtLKd6g3jY+RiuYnjY/ZoVc4JJZCRmmK4B2AH3jufgTeNRoxT0QyyJSEMzkAFR7Ve0dN5/CEX6OK3LImt7XSB+LZQ3xPnBSsrbv8APyg4wGOtxdE5OSdLRNQdy0hW7xHaGPOFafgUqhJmyH6KadFXMtTPlKjqlnIJvYgvqbVGAQCXUWfUAAOQL7ySDb4x2PTQKOaCXAAKbg9ZKk+f4GHCFqxjMrXT00E7TRnBZW8E+d99oS6ebeCUmsbe0UqHJicpudOHrshal7R9HUT5RBUmYQU5bkKYA2Gr8ovU9YqdMTJSWKtVa5EgOpXcNObQ00lXKphlkICLXV76+a1an4DcBFf6BVUtQBUpC0gtdSFJHmI8IqgTr67YcJW0iwfaPiYHY7gkusTmlNKn7inqpWfsrADAn7djxcRXSCfWk8T67o6AH6Cqv8mf6746DsNXMG2NBIXUEEbkJP8AyV+A8YNrlS5SVJRKAH3QPN++B6MVsxPFxwvFqjrkOc24P23bduGsMyfEEV8pKwwl3I9opAbs+F4YNhcEVSpmVC+r0qQJQ35S5K23OGAfUE8oHYglcyX0sqSsof2ggseLEWLcRHii2mzSkoJZcuwcnrJGjbnAsRrYc4z5qMNbWkv2+hA5dRz0f00Cp20ku/WB74kwehn1yiJTBCbKmKcIT36lTXyhz2C8avKJNMxAD1wgPX7QLV+ylOpZt1QSf4QLkw902yVHJH7XNUL35yUo7kIL68VERbRjCJIIkS5coHdLQlHiQAT3+cHtSnsPgH1WnCqgdGteqT7bOWDe7YPe99IM1m0gS4lhgeGp7TC5VYspTuYrgE7vXr4RqQr9VjSlb3J/o8VFVWRJmLPUHe54DnyipOxGXLLe2r7Kd3abgerQLratUy6joLDcBoW798WpMqtK1KWS5WSpwzXuG5Qx7HTRknTfezdGOQyhR8XH8sAsC2WJlZlqmEL6yUpDMO1Q38B5xew+lVRKmBWZUibfXMqWoWCiwuk6FhZgbtGfUOLrusXPG+unn3QQw3EnVl9p3B0Zt77mbjANeVV0qSoagpIPgziIEz0ocFYClEAB2e+gG8ufhGqgTbCgVT1fRygOim9aWXdKftJf7p3cCmLVNszIUl5rrXxL9jAaQwUtDKmlAnIUooJIANkuEuVkEZlMGYFhzgpiezSJiB9XYLGgPVB5O54cozJn0M8mKRRrVkBCF2IBJZtD57uMepuKpUHBBfhFXHErSpUuakpWksQRcegRyvaFqgpjMmolgtnWEuPvEB/OC3E1nZ2S1KlaxdaitPJJYDxyk94iauoE1UlchRyBTFKgGIUNCriniOHOLmISwlkpsEgJTwATYDwilKd3535Xtfxjf4WbkqlrVLWMq0EpUOBGv9Y9rrQB6+MMO2ODGZXyykFXSygSA9yklG6/shOnCDVH9HMpWUzJQB3gzAl+JICt3OOeUYz7BcY6OoCiWCgUk9rMfECGmom98EsT2VkSWSqkRlNgq9/4grXfrC/iqDJIyh5YAAS5JTv1OurMY1NkK6moi7T1jHW3dvhfpcYlr98Ja5BcRHM2ilgsklXMDWHUeP02ftef5x0JH6QX9gfzD5x0XaJ4xOhmTa+ZKkpzGYc4A0AUAoqJ0CQSbmNAwHYiXJAUqX9Ym655gaUP3UqIB7VX5CPuDU8uglOcq58wDOtvZFyEJHAXubud1orT9o1KN1WgnELWJ4NUzTboRuATNCWHDLkUA1tISdpNg6tlTuiCiLq6JQmWA1KR1ntctflDR+kzxN+3w7Ykk4woF38+/v7Ybx0s+2Q2SVVzM68yKdB66+JDfs0H7RcOfdBfgDo9TXJQlMuUkS5SQyEpsAPxPEm5OsDMb2qCD1lMlVx/5A993+cAjtRJUT1/I/LSCSQDNRVknX1w8IrpUVHlaBEzHpYYh1dgb4t6ECq7GJk3qJ6iVFmBcndc7xy0hvJC9ZjzK6OnT0qxqq+UH8T6vEZwaqnXmTWH2b5fAECCmDYciSgWvx9covKqtYs36SxV4dNpk5lJCkDUp3PxSbjtFucT7NyfrUx1D9lLYr4KJ9lHk55DnDCuoT0agtspSQewi/l8YtbOYOmVTS0DUjOriSd57u60GeoQCyToOzhrpwiCoqwbEeuxokr6kBOVOg9N2QJ6cf13c42gXG8ESt1IGU8rHyix9HOyrzJlVMDolHKjmshyf4U+Z5RdqJobXTWGXB0iXQyQPeBWW+0pSibvuDDujFnqe6qtayeqN7C/aTr/AFivKrS9y3r8oH1U25fu7btFdM/tHryjaEto8ARWyg5KZiBZY1Kd6DxB3Hce2AGAYJTInysqHIWGUpRJcG3LUcIP0VVZj3cBaESqxJUmqXl9yZmT45m8C0ZskTQMUWHLj5RQkzLgb/TRHU4gmalMxJzBTkfI8CDFOTUDUkAC5JLAdr7o0herxIImyhbMJRL7w6yBu+7EM3FzxL/D5QozcU6WoXM92yU/uiz95c98Wk1L8vHyjMqN+HV5mgy19ZK7EHncEcFA3eAOG4Gau6l5JKSQpW9TahA0J3PoOZtA2o2nFMkkXme6OH3lcvjBjAJilSE8AOGnO0XlRrwyTT0qckiWlIPtKJur946qPw4RFiey1FUglUpKV650DIp2tca/xOIXZuIN48+28WqPF8p1+f5/nF1GIP7Nx/n/AO1MdBP9YB9pHlHQYQirq8yr/PlA3ERNDGTlLaulz5/hAKn2lSqxdJ56eI/KLf6fQPfHcfzh7SjRmhmLmIJWnKpNi2hfQgH4ch3T0dBOmv0Mpcz7wHV/nJCfOJtkJYqAqdM/uEHKNR0imduOVIIdtXAGpIZarHyBlDJAsEpsANwA3CL/AAs82g2ExCasESHSkWaZKJ5lgt/6Qvo2dKCUzCoKFinKQQebhx4RqaMZUT7Xq/yittUlM2R0p/vJbMd5SSxSTvYlxwvxgvEM8RhYG4t+8X7RHJkplEKa6Txf4w6UOxk5aQuYpElJDgLcqILXyJDjX3mgftDsTNlylzUKRNSi6srhSRvOUjQDVifCMrFBGNpLsoHlv74imY4Bc+LwFwvZ+ZVTxKlB1G5JsEp3qUdwH5XJEapg2xdHRB1IFRNGq5iQQP3ZZdKe0uecO2pmNVj5mEIS5BUHa73uAI0+oUpMtLpUkEWcFL8rwblY8U2QyBuygJ+Aj3UYkJ4KVMTvca9vEa8w+sM2fUSKqf4t6aB6pnry9CIMWqxKnKl8Lh+Ydu7SKMzEfw5Q6k9dPYa+vXxg7sTjfS06pBPXkqJSN5QouG7FOO8Qi4jW24k+XbFTC8QmSJqZyCQpJe+hG8HkRGO3q1p9SNW+TRQyH13RHTbVyJyR1sit6VFm00OhES1KwkJJLBQdJOihoCCQx7I6lclTAEuT+UZ1V1WedMWN6i3Y7Dyg7j2PZElCT11Brbgd55+uEKcsHdHPnQLUtWpA6iiH1FiPA2eI8Qq5kwZSSp9w+QgeuYoQb2cpnSVKu5Pbb83jM98Tzh1DPIZk99y3NoYKDZapnnKlaRvJAYJ5lRe3Z3RalpAA4evXdDNSYgE0yEoOrlbb1AnXsDRvrhCpH0Y0aL1E2ZNV9xkA9pIUo9ttYZqCqp6eWmVKlAJHFSyrvUS5hanVyjqfP0NYqLrO/fD1iMtTLpJqiVyU9bXKpaC+u5QHlFWbsjIW5kTVylbhM66e9TBQ7WMBEVvrxi3T1xcaw4nfqJV/ak/635R0EP0uePx+UdF1qZhg2FIKQpbFRux3cLcTF2toZbaDu/CNgra6VNLTZSFfvJSbdusKOP7DyZozyJvQNqhQK0d3vDsuOyMZ4lykliTSSJadEywqxs6+uo95J8oEzqkvrv0i1X1aUASpZcSkpRrdkgAKPbuJ4HVoDVVchI66kp5E/CNpZlz3PwgjgmIIXUdGWUJaDMIN3IKQk9ymPakQs1NYtQPQIKifeNkjs3n4RNsph66dUydOUM8wZEh9burk4sw4Pwg38RursVUpWupc3PHzj5Q15BfhrzHY+jbouYbgCFIE2pWpOe6ZaWzNuKyXZ+GrEOXi0MAoZliJwG9ppY232tv0I0htiCNlKOTTy5ypTPNmKv8AcBORA5D4kmPVbXOddOHrhHnFZcmiCZMsEJAzDrE5kki7qJIIJAZzobwFFalV39fOKJfNWfX4R7k11uZdtd8Bp+IJGpHj+doG12MKyK6IFSjoBfXeW4DzaLUGLwudiVfNTIYlySolkpSlk5lK3B2axNxaCtd9FdZLSFSloqB7yZalBQ4slYDjmCTyj59G+JClqlyp4KPrCAgFYKWUFZku+5RdL8SI0Y1ypa9SL+vOOcmgt7J/RmFIE2sJlp3SweueajfKDwZ+yHGloqKnboqaWD9opC1fzLc+EU8fxMjIu4EwWBfUM7ci798A1YxxJPdGpxR7Ri2ZgEs+jsB+Q3vFevlyZ4KVZb2U2/X2knUdvKFfDkz6lTyklWVuQG9iosB8YtVdDUyHmKkqy6lSVpWlLF3VlJVltd7RZIWfzvo4qF1syRLTvK0q9wSyTlUVKOm7i4OsNmF/RNSywPrM5c5T3TKZCOxyCo9vVg5UbUIMpKEEBhc7yePffziuK5xrbt5QdRj2NisL0+q5t15s3nd88SnYSgACUdJJZ/ZXmHHReY+cUhVEOQTEtNU8fHh+esPVIq76OZrfsZspY3Bby1fAp84Vp+C19MtjTLKS7sHQefSB0g83G6H2Vi9y59cez5RbkbSFOnj2OPwJ8YrqZlPqFJ9qWtJs9swftT2cIoTMdlOxUHvq/wCMa1U1MioBE1CSSfaSAlQuw6w1uN7i0ZNtD9H9R9cWmSgTJazmRMDJTlLe05YKDgEeGsF5JJLxSWb50+I9f1iZGLyksStLdojzSfRLMU2epkIOrDMs6A6sBoRpFs/Q7MJyipQUBzZCgo9gJy/7ou1WvH6zU3+YP93yjoi/sr//AKzP9E/OOh7Un79W6o36Nn3FaAfDNATEkzJByzUKQ4brBgbe6dD2Aw21OKEE8O28dLxRK0lEwBSFWUlVwX4j8f6w7UwXEtolqmOg5crpcXzB7O8GdlMCCx083rE3vfvMS/SFsD9TPT07qpllr3VJUdEKO9J91Xcbtm7BcSAQkch8OH4xjjffQZVkAM3w7fXZA2sqQCnN7OYFQZwQFBw28s/jHg1766d0Da+YSHN/T3jpaT/jmIFUwqBcK6ySNFBrN3HWKlDUqcF/VufKM7k7RzpKcqFOnclQcA8t47BFufi06cAjM2YgMkM77i125RnsjDjGDzMVrEpp1ZZcpATNmk9RJzKUwY9ZV9B3kaw44bsjQ0oA6MT1gXXOOZ+xHsDw3ax2FUKaSmTJSdzqP2idT5/CKtTP3+uMGDBmZjKEMEy5YDaBCWbgLQFrjTTSSqnlpP25YCFO2/KGOu8GBs6pZtbWgdUVB3abx+XjGusKvjtYmSRLWETkEOnOAQeLguxHrWGPYLHU1M1WcBXRIKgd5DgB+LZiL6Rne2FR1JQ3uq3ckfGCv0WyJ0mrdctSZc6WZeZVmJKVJLEg+0nLp70Ztu4GuzsSTMTkmJQpH2VJBTu42GrQrbSbE50KnUYIWASZLvmHGW5d/ulwdzaEiZZCj6HDdFilr2UL+J8ov8SGTiKZNJJlyvZCASeJYZyRq+Z9fwitS7QKCnePW02FqWhVTTgqUOtMlD3+K5Y1z7yPe119pEpNqEKUMiVLUdAAQO8nQdj9kMwhW25XS1y0yuqhYTMQnUJzi6QOAU4A4NBTAK2pUUhctIKvZGbKpXLLc+LQyUtNJUvpp6ErnEM5cBIGiUB3bnqfhYnV8uW5lS5aCQxIDk/xFz5iGSwA1TjZk2mylW+yUqbsdjHyi2op1ls+U8FBvPQ90DMexJw5uG3X7mhK+sKJJch4ryxNelKBukggndp4jvj1MsM1z37yRr4xkknGZssuiYUn7p17dx74NUu3VSA0wylj7wL/AOy3jB2i09mqINyQNf8Akex4N0qxMkp62QhViXNgw0fiE+BjPRtGZqApKEpJBFgTvO4qhjwLGhOlJlsOllhjYDOB7wAH42Z9IvpG/wBGLsUqSrh1m+wGOYdngY4Lmy2KkqSDoSLGz+07cd8UZdSQ9iN27va/KCdDjRltuflqNNOEXqef04fu+Aj5F/8AWEf5Sf5U/wDrHRf8SpV+0f3j/wAorHf3fhHyOjX4nzaz/wDVVv7g/wCSIyLCtE+t8dHRy/QNI/CKmIaR0dG1QCdqO0Qw4P8A38j/ALqP+Yj7HRifVGsV+/u/CBUzXx/GPkdHSEJq/XiIpTtO8fjHR0aRfrP+rpe3/wAocTu9e+I6OjM+1HCv9pXar/iIGUWo7/gY6OiiMmB+3L9cIx2i/wCqn/8Aemf8lx0dGZ/6EMc32R2H4pijVad0dHR0JWxb2k/vfOFg7/XGPkdHHkK+CJflH2OjIMeDf3Se1XxMGMM/6yV++PgqOjo6Ro4H2R2n4GIj7Z7RHR0dE9R0dHR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File:S cerevisiae under DIC micros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71" y="1371600"/>
            <a:ext cx="1725328" cy="17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3/39/Breadin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73079"/>
            <a:ext cx="2608429" cy="19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Fungi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7285" y="1447800"/>
            <a:ext cx="6473115" cy="4389120"/>
          </a:xfrm>
        </p:spPr>
        <p:txBody>
          <a:bodyPr/>
          <a:lstStyle/>
          <a:p>
            <a:r>
              <a:rPr lang="en-US" dirty="0" smtClean="0"/>
              <a:t>Reproduce and disperse via spores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676400" y="16002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38200" y="27432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1625600" y="20113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1625600" y="20113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1803400" y="20970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368300" y="18796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27" name="Picture 16"/>
          <p:cNvPicPr>
            <a:picLocks noChangeAspect="1" noChangeArrowheads="1"/>
          </p:cNvPicPr>
          <p:nvPr/>
        </p:nvPicPr>
        <p:blipFill>
          <a:blip r:embed="rId2" cstate="print"/>
          <a:srcRect r="11356"/>
          <a:stretch>
            <a:fillRect/>
          </a:stretch>
        </p:blipFill>
        <p:spPr bwMode="auto">
          <a:xfrm>
            <a:off x="6854115" y="1730375"/>
            <a:ext cx="20129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ile:Morelasc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11"/>
          <a:stretch/>
        </p:blipFill>
        <p:spPr bwMode="auto">
          <a:xfrm>
            <a:off x="269544" y="2625133"/>
            <a:ext cx="3110742" cy="33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45" y="2895600"/>
            <a:ext cx="3183139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Spore Prints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867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Creating a </a:t>
            </a:r>
            <a:r>
              <a:rPr lang="en-US" b="1" dirty="0" smtClean="0"/>
              <a:t>spore print</a:t>
            </a:r>
            <a:r>
              <a:rPr lang="en-US" dirty="0" smtClean="0"/>
              <a:t> is a way to determine the color of a mushroom’s spores.</a:t>
            </a:r>
          </a:p>
          <a:p>
            <a:endParaRPr lang="en-US" dirty="0" smtClean="0"/>
          </a:p>
          <a:p>
            <a:r>
              <a:rPr lang="en-US" dirty="0" smtClean="0"/>
              <a:t>Why do you think we want to know the color of a mushroom’s spores?  For identification.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white and black paper?</a:t>
            </a:r>
          </a:p>
          <a:p>
            <a:endParaRPr lang="en-US" dirty="0" smtClean="0"/>
          </a:p>
          <a:p>
            <a:r>
              <a:rPr lang="en-US" dirty="0" smtClean="0"/>
              <a:t>Spores are dispersed by the wind.  This means fungi need a way to get their spores into the airstream.  That is why many fungi produce a stalked mushroom.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77000" y="2438400"/>
            <a:ext cx="2362200" cy="312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2438400"/>
            <a:ext cx="118872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1976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Spore print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949</Words>
  <Application>Microsoft Office PowerPoint</Application>
  <PresentationFormat>On-screen Show (4:3)</PresentationFormat>
  <Paragraphs>154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Kingdom Fungi</vt:lpstr>
      <vt:lpstr>Fungi are their own kingdom</vt:lpstr>
      <vt:lpstr>Fungi are not plants</vt:lpstr>
      <vt:lpstr>What are Fungi?</vt:lpstr>
      <vt:lpstr>Fungi</vt:lpstr>
      <vt:lpstr>What do Fungi do?</vt:lpstr>
      <vt:lpstr>Another type of fungus - Yeasts</vt:lpstr>
      <vt:lpstr>Fungi</vt:lpstr>
      <vt:lpstr>Spore Prints</vt:lpstr>
      <vt:lpstr>Spore Print Activity</vt:lpstr>
      <vt:lpstr>The Fastest Flight!</vt:lpstr>
      <vt:lpstr>Similarities w/Animals</vt:lpstr>
      <vt:lpstr>Discussion</vt:lpstr>
      <vt:lpstr>What is a Mushroom?</vt:lpstr>
      <vt:lpstr>When you see a mushroom…</vt:lpstr>
      <vt:lpstr>Mushroom Anatomy</vt:lpstr>
      <vt:lpstr>Fungi have other types of fruiting bodies</vt:lpstr>
      <vt:lpstr>Truffles, Puffballs, Earthstars</vt:lpstr>
      <vt:lpstr>Stinkhorns</vt:lpstr>
      <vt:lpstr>Conks</vt:lpstr>
      <vt:lpstr>Cup and Flask Fungi</vt:lpstr>
      <vt:lpstr>Photo Credits/ Web Addresses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World of Fungi</dc:title>
  <dc:creator>Furn</dc:creator>
  <cp:lastModifiedBy>Alisha</cp:lastModifiedBy>
  <cp:revision>111</cp:revision>
  <cp:lastPrinted>1601-01-01T00:00:00Z</cp:lastPrinted>
  <dcterms:created xsi:type="dcterms:W3CDTF">2004-10-19T13:30:18Z</dcterms:created>
  <dcterms:modified xsi:type="dcterms:W3CDTF">2015-08-26T17:01:41Z</dcterms:modified>
</cp:coreProperties>
</file>